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7D9D"/>
    <a:srgbClr val="7C9EB6"/>
    <a:srgbClr val="DEEBF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054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65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442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34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277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266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81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597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21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541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31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D740-6011-4ACA-AD28-AC39C73A7B32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443C8-C0E6-4663-91E6-2DD7336F86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108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anna-sofia.hallberg.borjesson@ki.se" TargetMode="External"/><Relationship Id="rId4" Type="http://schemas.openxmlformats.org/officeDocument/2006/relationships/hyperlink" Target="http://www.princess2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A logo with a tree in the middle&#10;&#10;Description automatically generated">
            <a:extLst>
              <a:ext uri="{FF2B5EF4-FFF2-40B4-BE49-F238E27FC236}">
                <a16:creationId xmlns:a16="http://schemas.microsoft.com/office/drawing/2014/main" id="{721FDD42-2E7D-C760-3C69-AEFD73CA4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167" y="166373"/>
            <a:ext cx="5121666" cy="1423529"/>
          </a:xfrm>
          <a:prstGeom prst="rect">
            <a:avLst/>
          </a:prstGeom>
        </p:spPr>
      </p:pic>
      <p:sp>
        <p:nvSpPr>
          <p:cNvPr id="9" name="Rectangle: Rounded Corners 5">
            <a:extLst>
              <a:ext uri="{FF2B5EF4-FFF2-40B4-BE49-F238E27FC236}">
                <a16:creationId xmlns:a16="http://schemas.microsoft.com/office/drawing/2014/main" id="{B7F742C3-C691-90C8-DA30-C8E8BB482001}"/>
              </a:ext>
            </a:extLst>
          </p:cNvPr>
          <p:cNvSpPr/>
          <p:nvPr/>
        </p:nvSpPr>
        <p:spPr>
          <a:xfrm>
            <a:off x="6077788" y="1753624"/>
            <a:ext cx="5022864" cy="1423527"/>
          </a:xfrm>
          <a:prstGeom prst="roundRect">
            <a:avLst/>
          </a:prstGeom>
          <a:gradFill flip="none" rotWithShape="1">
            <a:gsLst>
              <a:gs pos="0">
                <a:srgbClr val="4F7D9D">
                  <a:shade val="30000"/>
                  <a:satMod val="115000"/>
                </a:srgbClr>
              </a:gs>
              <a:gs pos="50000">
                <a:srgbClr val="4F7D9D">
                  <a:shade val="67500"/>
                  <a:satMod val="115000"/>
                </a:srgbClr>
              </a:gs>
              <a:gs pos="100000">
                <a:srgbClr val="4F7D9D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018276">
              <a:defRPr/>
            </a:pPr>
            <a:endParaRPr lang="sv-SE" sz="2004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E06ABCB-DA72-2538-22B1-C0CBDDC0C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277" y="1775314"/>
            <a:ext cx="4451427" cy="932203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err="1">
                <a:solidFill>
                  <a:srgbClr val="FFFFFF"/>
                </a:solidFill>
              </a:rPr>
              <a:t>Controlgroup</a:t>
            </a:r>
            <a:endParaRPr lang="sv-SE" sz="1800" dirty="0">
              <a:solidFill>
                <a:srgbClr val="FFFFFF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>
                <a:solidFill>
                  <a:srgbClr val="FFFFFF"/>
                </a:solidFill>
                <a:latin typeface="+mj-lt"/>
              </a:rPr>
              <a:t>Standard </a:t>
            </a:r>
            <a:r>
              <a:rPr lang="sv-SE" sz="1800" dirty="0" err="1">
                <a:solidFill>
                  <a:srgbClr val="FFFFFF"/>
                </a:solidFill>
                <a:latin typeface="+mj-lt"/>
              </a:rPr>
              <a:t>cardiac</a:t>
            </a:r>
            <a:r>
              <a:rPr lang="sv-SE" sz="1800" dirty="0">
                <a:solidFill>
                  <a:srgbClr val="FFFFFF"/>
                </a:solidFill>
                <a:latin typeface="+mj-lt"/>
              </a:rPr>
              <a:t> arrest </a:t>
            </a:r>
            <a:r>
              <a:rPr lang="sv-SE" sz="1800" dirty="0" err="1">
                <a:solidFill>
                  <a:srgbClr val="FFFFFF"/>
                </a:solidFill>
                <a:latin typeface="+mj-lt"/>
              </a:rPr>
              <a:t>treatment</a:t>
            </a:r>
            <a:r>
              <a:rPr lang="sv-SE" sz="1800" dirty="0">
                <a:solidFill>
                  <a:srgbClr val="FFFFFF"/>
                </a:solidFill>
                <a:latin typeface="+mj-lt"/>
              </a:rPr>
              <a:t> at ICU</a:t>
            </a:r>
          </a:p>
        </p:txBody>
      </p:sp>
      <p:sp>
        <p:nvSpPr>
          <p:cNvPr id="14" name="Rectangle: Rounded Corners 5">
            <a:extLst>
              <a:ext uri="{FF2B5EF4-FFF2-40B4-BE49-F238E27FC236}">
                <a16:creationId xmlns:a16="http://schemas.microsoft.com/office/drawing/2014/main" id="{01FD782E-0BB3-B699-E679-0AF702C45346}"/>
              </a:ext>
            </a:extLst>
          </p:cNvPr>
          <p:cNvSpPr/>
          <p:nvPr/>
        </p:nvSpPr>
        <p:spPr>
          <a:xfrm>
            <a:off x="949251" y="1753624"/>
            <a:ext cx="4911800" cy="1423528"/>
          </a:xfrm>
          <a:prstGeom prst="roundRect">
            <a:avLst/>
          </a:prstGeom>
          <a:gradFill flip="none" rotWithShape="1">
            <a:gsLst>
              <a:gs pos="0">
                <a:srgbClr val="4F7D9D">
                  <a:shade val="30000"/>
                  <a:satMod val="115000"/>
                </a:srgbClr>
              </a:gs>
              <a:gs pos="50000">
                <a:srgbClr val="4F7D9D">
                  <a:shade val="67500"/>
                  <a:satMod val="115000"/>
                </a:srgbClr>
              </a:gs>
              <a:gs pos="100000">
                <a:srgbClr val="4F7D9D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018276">
              <a:defRPr/>
            </a:pPr>
            <a:endParaRPr lang="sv-SE" sz="2004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Platshållare för innehåll 3">
            <a:extLst>
              <a:ext uri="{FF2B5EF4-FFF2-40B4-BE49-F238E27FC236}">
                <a16:creationId xmlns:a16="http://schemas.microsoft.com/office/drawing/2014/main" id="{39821DC1-FEA7-4A91-5BF3-63CD7BF4D55F}"/>
              </a:ext>
            </a:extLst>
          </p:cNvPr>
          <p:cNvSpPr txBox="1">
            <a:spLocks/>
          </p:cNvSpPr>
          <p:nvPr/>
        </p:nvSpPr>
        <p:spPr>
          <a:xfrm>
            <a:off x="1379330" y="1775314"/>
            <a:ext cx="4085885" cy="125798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 err="1">
                <a:solidFill>
                  <a:srgbClr val="FFFFFF"/>
                </a:solidFill>
              </a:rPr>
              <a:t>Interventiongroup</a:t>
            </a:r>
            <a:r>
              <a:rPr lang="sv-SE" sz="2400" dirty="0">
                <a:solidFill>
                  <a:srgbClr val="FFFFFF"/>
                </a:solidFill>
              </a:rPr>
              <a:t>	</a:t>
            </a:r>
            <a:endParaRPr lang="sv-SE" sz="2400" dirty="0">
              <a:solidFill>
                <a:srgbClr val="FFFFFF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 err="1">
                <a:solidFill>
                  <a:srgbClr val="FFFFFF"/>
                </a:solidFill>
                <a:latin typeface="+mj-lt"/>
              </a:rPr>
              <a:t>RhinoChill</a:t>
            </a:r>
            <a:r>
              <a:rPr lang="sv-SE" sz="1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sv-SE" sz="1800" dirty="0" err="1">
                <a:solidFill>
                  <a:srgbClr val="FFFFFF"/>
                </a:solidFill>
                <a:latin typeface="+mj-lt"/>
              </a:rPr>
              <a:t>started</a:t>
            </a:r>
            <a:r>
              <a:rPr lang="sv-SE" sz="1800" dirty="0">
                <a:solidFill>
                  <a:srgbClr val="FFFFFF"/>
                </a:solidFill>
                <a:latin typeface="+mj-lt"/>
              </a:rPr>
              <a:t> at </a:t>
            </a:r>
            <a:r>
              <a:rPr lang="sv-SE" sz="1800" dirty="0" err="1">
                <a:solidFill>
                  <a:srgbClr val="FFFFFF"/>
                </a:solidFill>
                <a:latin typeface="+mj-lt"/>
              </a:rPr>
              <a:t>cardiac</a:t>
            </a:r>
            <a:r>
              <a:rPr lang="sv-SE" sz="1800" dirty="0">
                <a:solidFill>
                  <a:srgbClr val="FFFFFF"/>
                </a:solidFill>
                <a:latin typeface="+mj-lt"/>
              </a:rPr>
              <a:t> arrest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 err="1">
                <a:solidFill>
                  <a:srgbClr val="FFFFFF"/>
                </a:solidFill>
                <a:latin typeface="+mj-lt"/>
              </a:rPr>
              <a:t>Systemic</a:t>
            </a:r>
            <a:r>
              <a:rPr lang="sv-SE" sz="1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sv-SE" sz="1800" dirty="0" err="1">
                <a:solidFill>
                  <a:srgbClr val="FFFFFF"/>
                </a:solidFill>
                <a:latin typeface="+mj-lt"/>
              </a:rPr>
              <a:t>cooling</a:t>
            </a:r>
            <a:r>
              <a:rPr lang="sv-SE" sz="1800" dirty="0">
                <a:solidFill>
                  <a:srgbClr val="FFFFFF"/>
                </a:solidFill>
                <a:latin typeface="+mj-lt"/>
              </a:rPr>
              <a:t> at 33°C for 24h</a:t>
            </a:r>
          </a:p>
        </p:txBody>
      </p:sp>
      <p:sp>
        <p:nvSpPr>
          <p:cNvPr id="23" name="Rectangle: Rounded Corners 5">
            <a:extLst>
              <a:ext uri="{FF2B5EF4-FFF2-40B4-BE49-F238E27FC236}">
                <a16:creationId xmlns:a16="http://schemas.microsoft.com/office/drawing/2014/main" id="{70B5F527-CF34-127C-BD97-0665DE090B9F}"/>
              </a:ext>
            </a:extLst>
          </p:cNvPr>
          <p:cNvSpPr/>
          <p:nvPr/>
        </p:nvSpPr>
        <p:spPr>
          <a:xfrm>
            <a:off x="949251" y="3270062"/>
            <a:ext cx="10151401" cy="3077260"/>
          </a:xfrm>
          <a:prstGeom prst="roundRect">
            <a:avLst/>
          </a:prstGeom>
          <a:gradFill flip="none" rotWithShape="1">
            <a:gsLst>
              <a:gs pos="0">
                <a:srgbClr val="4F7D9D">
                  <a:shade val="30000"/>
                  <a:satMod val="115000"/>
                </a:srgbClr>
              </a:gs>
              <a:gs pos="50000">
                <a:srgbClr val="4F7D9D">
                  <a:shade val="67500"/>
                  <a:satMod val="115000"/>
                </a:srgbClr>
              </a:gs>
              <a:gs pos="100000">
                <a:srgbClr val="4F7D9D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sv-SE" sz="1800" dirty="0">
              <a:solidFill>
                <a:srgbClr val="FFFFFF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2000" dirty="0">
                <a:solidFill>
                  <a:srgbClr val="FFFFFF"/>
                </a:solidFill>
              </a:rPr>
              <a:t>	</a:t>
            </a:r>
            <a:endParaRPr lang="sv-SE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BED5D7-6FA9-C056-64D0-8B4334B420A1}"/>
              </a:ext>
            </a:extLst>
          </p:cNvPr>
          <p:cNvSpPr txBox="1"/>
          <p:nvPr/>
        </p:nvSpPr>
        <p:spPr>
          <a:xfrm>
            <a:off x="1379330" y="3429000"/>
            <a:ext cx="943334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sv-SE" sz="2400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sv-SE" sz="2400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sv-SE" sz="2400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patients</a:t>
            </a:r>
            <a:endParaRPr lang="sv-SE" sz="1800" dirty="0">
              <a:solidFill>
                <a:srgbClr val="FFFFFF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20min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patient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reaches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33°C,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thereafter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/h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Sedation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40 h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Troponin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and NSE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endParaRPr lang="sv-SE" sz="1800" dirty="0">
              <a:solidFill>
                <a:srgbClr val="FFFFFF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SOFA-score at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1-3</a:t>
            </a:r>
            <a:endParaRPr lang="sv-SE" sz="1800" dirty="0">
              <a:solidFill>
                <a:srgbClr val="FFFFFF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Cardiac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at 24h and 72h 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LVEF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EEG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36-72h (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mandatory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unless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the patient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doesn’t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wake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examinations for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prognostication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sv-SE" sz="18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 err="1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endParaRPr lang="sv-SE" sz="1800" dirty="0">
              <a:solidFill>
                <a:srgbClr val="FFFFFF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Blinded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neurologic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prognostication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at 72 h in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sv-SE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checklist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690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C5C06872-0525-672F-3845-B268FF52A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3118" y="5666654"/>
            <a:ext cx="1009650" cy="1076325"/>
          </a:xfrm>
          <a:prstGeom prst="rect">
            <a:avLst/>
          </a:prstGeom>
        </p:spPr>
      </p:pic>
      <p:pic>
        <p:nvPicPr>
          <p:cNvPr id="7" name="Picture 4" descr="A logo with a tree in the middle&#10;&#10;Description automatically generated">
            <a:extLst>
              <a:ext uri="{FF2B5EF4-FFF2-40B4-BE49-F238E27FC236}">
                <a16:creationId xmlns:a16="http://schemas.microsoft.com/office/drawing/2014/main" id="{721FDD42-2E7D-C760-3C69-AEFD73CA4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167" y="115021"/>
            <a:ext cx="5121666" cy="1423529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1A14A700-7D9C-2D3E-8E65-54CAB62D656F}"/>
              </a:ext>
            </a:extLst>
          </p:cNvPr>
          <p:cNvSpPr txBox="1"/>
          <p:nvPr/>
        </p:nvSpPr>
        <p:spPr>
          <a:xfrm>
            <a:off x="9401477" y="6027001"/>
            <a:ext cx="22378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>
                <a:solidFill>
                  <a:srgbClr val="4F7D9D"/>
                </a:solidFill>
                <a:latin typeface="DM Sans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www.princess2.org</a:t>
            </a:r>
            <a:endParaRPr lang="sv-SE" sz="1800" dirty="0">
              <a:solidFill>
                <a:srgbClr val="4F7D9D"/>
              </a:solidFill>
              <a:latin typeface="DM Sans" pitchFamily="2" charset="0"/>
            </a:endParaRPr>
          </a:p>
        </p:txBody>
      </p:sp>
      <p:sp>
        <p:nvSpPr>
          <p:cNvPr id="12" name="TextBox 38">
            <a:extLst>
              <a:ext uri="{FF2B5EF4-FFF2-40B4-BE49-F238E27FC236}">
                <a16:creationId xmlns:a16="http://schemas.microsoft.com/office/drawing/2014/main" id="{23DC73BE-5FBB-16A7-9E42-4C0C765BF4AB}"/>
              </a:ext>
            </a:extLst>
          </p:cNvPr>
          <p:cNvSpPr txBox="1"/>
          <p:nvPr/>
        </p:nvSpPr>
        <p:spPr>
          <a:xfrm>
            <a:off x="287023" y="2875348"/>
            <a:ext cx="27927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 err="1">
                <a:solidFill>
                  <a:srgbClr val="4F7D9D"/>
                </a:solidFill>
                <a:latin typeface="DM Sans" pitchFamily="2" charset="0"/>
              </a:rPr>
              <a:t>Questions</a:t>
            </a:r>
            <a:r>
              <a:rPr lang="sv-SE" sz="1600" b="1" dirty="0">
                <a:solidFill>
                  <a:srgbClr val="4F7D9D"/>
                </a:solidFill>
                <a:latin typeface="DM Sans" pitchFamily="2" charset="0"/>
              </a:rPr>
              <a:t>, </a:t>
            </a:r>
            <a:r>
              <a:rPr lang="sv-SE" sz="1600" b="1" dirty="0" err="1">
                <a:solidFill>
                  <a:srgbClr val="4F7D9D"/>
                </a:solidFill>
                <a:latin typeface="DM Sans" pitchFamily="2" charset="0"/>
              </a:rPr>
              <a:t>please</a:t>
            </a:r>
            <a:r>
              <a:rPr lang="sv-SE" sz="1600" b="1" dirty="0">
                <a:solidFill>
                  <a:srgbClr val="4F7D9D"/>
                </a:solidFill>
                <a:latin typeface="DM Sans" pitchFamily="2" charset="0"/>
              </a:rPr>
              <a:t> </a:t>
            </a:r>
            <a:r>
              <a:rPr lang="sv-SE" sz="1600" b="1" dirty="0" err="1">
                <a:solidFill>
                  <a:srgbClr val="4F7D9D"/>
                </a:solidFill>
                <a:latin typeface="DM Sans" pitchFamily="2" charset="0"/>
              </a:rPr>
              <a:t>contact</a:t>
            </a:r>
            <a:endParaRPr lang="sv-SE" sz="1600" b="1" dirty="0">
              <a:solidFill>
                <a:srgbClr val="4F7D9D"/>
              </a:solidFill>
              <a:latin typeface="DM Sans" pitchFamily="2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D0EBDD-822D-AF5F-0E2C-B04C1E944F3D}"/>
              </a:ext>
            </a:extLst>
          </p:cNvPr>
          <p:cNvSpPr/>
          <p:nvPr/>
        </p:nvSpPr>
        <p:spPr>
          <a:xfrm>
            <a:off x="539962" y="1789080"/>
            <a:ext cx="11112076" cy="8357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31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2E031FE-5E98-C8F1-E051-3C2443468DF5}"/>
              </a:ext>
            </a:extLst>
          </p:cNvPr>
          <p:cNvSpPr/>
          <p:nvPr/>
        </p:nvSpPr>
        <p:spPr>
          <a:xfrm>
            <a:off x="287023" y="3197999"/>
            <a:ext cx="3535334" cy="1102724"/>
          </a:xfrm>
          <a:prstGeom prst="roundRect">
            <a:avLst/>
          </a:prstGeom>
          <a:gradFill flip="none" rotWithShape="1">
            <a:gsLst>
              <a:gs pos="0">
                <a:srgbClr val="4F7D9D">
                  <a:shade val="30000"/>
                  <a:satMod val="115000"/>
                </a:srgbClr>
              </a:gs>
              <a:gs pos="50000">
                <a:srgbClr val="4F7D9D">
                  <a:shade val="67500"/>
                  <a:satMod val="115000"/>
                </a:srgbClr>
              </a:gs>
              <a:gs pos="100000">
                <a:srgbClr val="4F7D9D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bg1"/>
                </a:solidFill>
                <a:latin typeface="DM Sans" pitchFamily="2" charset="0"/>
              </a:rPr>
              <a:t>L</a:t>
            </a:r>
            <a:r>
              <a:rPr lang="sv-SE" dirty="0" err="1">
                <a:solidFill>
                  <a:schemeClr val="bg1"/>
                </a:solidFill>
              </a:rPr>
              <a:t>ocal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investigator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01F48C0-11DA-5AA0-F159-B31B918F9404}"/>
              </a:ext>
            </a:extLst>
          </p:cNvPr>
          <p:cNvSpPr/>
          <p:nvPr/>
        </p:nvSpPr>
        <p:spPr>
          <a:xfrm>
            <a:off x="4192409" y="3198562"/>
            <a:ext cx="3535200" cy="1101599"/>
          </a:xfrm>
          <a:prstGeom prst="roundRect">
            <a:avLst/>
          </a:prstGeom>
          <a:gradFill flip="none" rotWithShape="1">
            <a:gsLst>
              <a:gs pos="0">
                <a:srgbClr val="4F7D9D">
                  <a:shade val="30000"/>
                  <a:satMod val="115000"/>
                </a:srgbClr>
              </a:gs>
              <a:gs pos="50000">
                <a:srgbClr val="4F7D9D">
                  <a:shade val="67500"/>
                  <a:satMod val="115000"/>
                </a:srgbClr>
              </a:gs>
              <a:gs pos="100000">
                <a:srgbClr val="4F7D9D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bg1"/>
                </a:solidFill>
                <a:latin typeface="DM Sans" pitchFamily="2" charset="0"/>
              </a:rPr>
              <a:t>L</a:t>
            </a:r>
            <a:r>
              <a:rPr lang="sv-SE" dirty="0" err="1">
                <a:solidFill>
                  <a:schemeClr val="bg1"/>
                </a:solidFill>
              </a:rPr>
              <a:t>ocal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investigator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AFEAA41-7481-5E55-39B2-88A0854A9AC7}"/>
              </a:ext>
            </a:extLst>
          </p:cNvPr>
          <p:cNvSpPr/>
          <p:nvPr/>
        </p:nvSpPr>
        <p:spPr>
          <a:xfrm>
            <a:off x="8097661" y="3198562"/>
            <a:ext cx="3535200" cy="1460524"/>
          </a:xfrm>
          <a:prstGeom prst="roundRect">
            <a:avLst/>
          </a:prstGeom>
          <a:gradFill flip="none" rotWithShape="1">
            <a:gsLst>
              <a:gs pos="0">
                <a:srgbClr val="4F7D9D">
                  <a:shade val="30000"/>
                  <a:satMod val="115000"/>
                </a:srgbClr>
              </a:gs>
              <a:gs pos="50000">
                <a:srgbClr val="4F7D9D">
                  <a:shade val="67500"/>
                  <a:satMod val="115000"/>
                </a:srgbClr>
              </a:gs>
              <a:gs pos="100000">
                <a:srgbClr val="4F7D9D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  <a:latin typeface="DM Sans" pitchFamily="2" charset="0"/>
            </a:endParaRPr>
          </a:p>
          <a:p>
            <a:pPr algn="ctr"/>
            <a:r>
              <a:rPr lang="sv-SE" dirty="0">
                <a:solidFill>
                  <a:schemeClr val="bg1"/>
                </a:solidFill>
                <a:latin typeface="DM Sans" pitchFamily="2" charset="0"/>
              </a:rPr>
              <a:t>Per Nordberg </a:t>
            </a:r>
          </a:p>
          <a:p>
            <a:pPr algn="ctr"/>
            <a:r>
              <a:rPr lang="sv-SE" dirty="0">
                <a:solidFill>
                  <a:schemeClr val="bg1"/>
                </a:solidFill>
                <a:latin typeface="DM Sans" pitchFamily="2" charset="0"/>
              </a:rPr>
              <a:t>(principal </a:t>
            </a:r>
            <a:r>
              <a:rPr lang="sv-SE" dirty="0" err="1">
                <a:solidFill>
                  <a:schemeClr val="bg1"/>
                </a:solidFill>
                <a:latin typeface="DM Sans" pitchFamily="2" charset="0"/>
              </a:rPr>
              <a:t>investigator</a:t>
            </a:r>
            <a:r>
              <a:rPr lang="sv-SE" dirty="0">
                <a:solidFill>
                  <a:schemeClr val="bg1"/>
                </a:solidFill>
                <a:latin typeface="DM Sans" pitchFamily="2" charset="0"/>
              </a:rPr>
              <a:t>)</a:t>
            </a:r>
          </a:p>
          <a:p>
            <a:pPr algn="ctr"/>
            <a:r>
              <a:rPr lang="sv-SE" dirty="0">
                <a:solidFill>
                  <a:schemeClr val="bg1"/>
                </a:solidFill>
                <a:latin typeface="DM Sans" pitchFamily="2" charset="0"/>
              </a:rPr>
              <a:t>per.nordberg@ki.se</a:t>
            </a:r>
          </a:p>
          <a:p>
            <a:pPr algn="ctr"/>
            <a:r>
              <a:rPr lang="sv-SE" dirty="0">
                <a:solidFill>
                  <a:schemeClr val="bg1"/>
                </a:solidFill>
                <a:latin typeface="DM Sans" pitchFamily="2" charset="0"/>
              </a:rPr>
              <a:t>+46 702 80 25 79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9" name="Rectangle: Rounded Corners 14">
            <a:extLst>
              <a:ext uri="{FF2B5EF4-FFF2-40B4-BE49-F238E27FC236}">
                <a16:creationId xmlns:a16="http://schemas.microsoft.com/office/drawing/2014/main" id="{D18D9893-053B-75C2-5507-94DA15D576DD}"/>
              </a:ext>
            </a:extLst>
          </p:cNvPr>
          <p:cNvSpPr/>
          <p:nvPr/>
        </p:nvSpPr>
        <p:spPr>
          <a:xfrm>
            <a:off x="286247" y="4798832"/>
            <a:ext cx="3758531" cy="1416911"/>
          </a:xfrm>
          <a:prstGeom prst="roundRect">
            <a:avLst/>
          </a:prstGeom>
          <a:gradFill flip="none" rotWithShape="1">
            <a:gsLst>
              <a:gs pos="0">
                <a:srgbClr val="4F7D9D">
                  <a:shade val="30000"/>
                  <a:satMod val="115000"/>
                </a:srgbClr>
              </a:gs>
              <a:gs pos="50000">
                <a:srgbClr val="4F7D9D">
                  <a:shade val="67500"/>
                  <a:satMod val="115000"/>
                </a:srgbClr>
              </a:gs>
              <a:gs pos="100000">
                <a:srgbClr val="4F7D9D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dirty="0">
              <a:solidFill>
                <a:schemeClr val="bg1"/>
              </a:solidFill>
              <a:latin typeface="DM Sans" pitchFamily="2" charset="0"/>
            </a:endParaRPr>
          </a:p>
          <a:p>
            <a:pPr algn="ctr"/>
            <a:r>
              <a:rPr lang="sv-SE" sz="1400" dirty="0">
                <a:solidFill>
                  <a:schemeClr val="bg1"/>
                </a:solidFill>
                <a:latin typeface="DM Sans" pitchFamily="2" charset="0"/>
              </a:rPr>
              <a:t>Anna-Sofia Hallberg Börjesson 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  <a:latin typeface="DM Sans" pitchFamily="2" charset="0"/>
              </a:rPr>
              <a:t>Clinical Research </a:t>
            </a:r>
            <a:r>
              <a:rPr lang="sv-SE" sz="1400" dirty="0" err="1">
                <a:solidFill>
                  <a:schemeClr val="bg1"/>
                </a:solidFill>
                <a:latin typeface="DM Sans" pitchFamily="2" charset="0"/>
              </a:rPr>
              <a:t>Coordinator</a:t>
            </a:r>
            <a:endParaRPr lang="sv-SE" sz="1400" dirty="0">
              <a:solidFill>
                <a:schemeClr val="bg1"/>
              </a:solidFill>
              <a:latin typeface="DM Sans" pitchFamily="2" charset="0"/>
            </a:endParaRPr>
          </a:p>
          <a:p>
            <a:pPr algn="ctr"/>
            <a:r>
              <a:rPr lang="sv-SE" sz="1400" u="sng" dirty="0">
                <a:solidFill>
                  <a:schemeClr val="bg1"/>
                </a:solidFill>
                <a:latin typeface="DM Sans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anna-sofia.hallberg.borjesson@ki.se</a:t>
            </a:r>
            <a:endParaRPr lang="sv-SE" sz="1400" u="sng" dirty="0">
              <a:solidFill>
                <a:schemeClr val="bg1"/>
              </a:solidFill>
              <a:latin typeface="DM Sans" pitchFamily="2" charset="0"/>
            </a:endParaRPr>
          </a:p>
          <a:p>
            <a:pPr algn="ctr"/>
            <a:r>
              <a:rPr lang="sv-SE" sz="1400" dirty="0">
                <a:solidFill>
                  <a:schemeClr val="bg1"/>
                </a:solidFill>
                <a:latin typeface="DM Sans" pitchFamily="2" charset="0"/>
              </a:rPr>
              <a:t>+46 736 12 77 67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6" name="TextBox 31">
            <a:extLst>
              <a:ext uri="{FF2B5EF4-FFF2-40B4-BE49-F238E27FC236}">
                <a16:creationId xmlns:a16="http://schemas.microsoft.com/office/drawing/2014/main" id="{74B35E89-217D-56DE-77AB-9CE6316C03CC}"/>
              </a:ext>
            </a:extLst>
          </p:cNvPr>
          <p:cNvSpPr txBox="1"/>
          <p:nvPr/>
        </p:nvSpPr>
        <p:spPr>
          <a:xfrm>
            <a:off x="721676" y="1823890"/>
            <a:ext cx="12753458" cy="756401"/>
          </a:xfrm>
          <a:prstGeom prst="rect">
            <a:avLst/>
          </a:prstGeom>
          <a:noFill/>
        </p:spPr>
        <p:txBody>
          <a:bodyPr wrap="square" lIns="100223" tIns="100223" rIns="100223" bIns="100223" rtlCol="0">
            <a:spAutoFit/>
          </a:bodyPr>
          <a:lstStyle/>
          <a:p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 international trial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investigating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effect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initiated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hypothermia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compared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</a:p>
          <a:p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normothermia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cardiac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arrest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 initial </a:t>
            </a:r>
            <a:r>
              <a:rPr lang="sv-SE" kern="0" dirty="0" err="1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schockable</a:t>
            </a:r>
            <a:r>
              <a:rPr lang="sv-SE" kern="0" dirty="0">
                <a:latin typeface="DM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rhythm.  </a:t>
            </a:r>
          </a:p>
        </p:txBody>
      </p:sp>
    </p:spTree>
    <p:extLst>
      <p:ext uri="{BB962C8B-B14F-4D97-AF65-F5344CB8AC3E}">
        <p14:creationId xmlns:p14="http://schemas.microsoft.com/office/powerpoint/2010/main" val="236007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173</Words>
  <Application>Microsoft Macintosh PowerPoint</Application>
  <PresentationFormat>Bredbild</PresentationFormat>
  <Paragraphs>31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DM Sans</vt:lpstr>
      <vt:lpstr>Symbol</vt:lpstr>
      <vt:lpstr>Wingdings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Anna-Sofia Hallberg Börjesson</dc:creator>
  <cp:lastModifiedBy>Anna-Sofia Hallberg Börjesson</cp:lastModifiedBy>
  <cp:revision>34</cp:revision>
  <dcterms:created xsi:type="dcterms:W3CDTF">2018-05-24T06:22:16Z</dcterms:created>
  <dcterms:modified xsi:type="dcterms:W3CDTF">2023-11-11T09:41:26Z</dcterms:modified>
</cp:coreProperties>
</file>